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3" r:id="rId4"/>
    <p:sldId id="275" r:id="rId5"/>
    <p:sldId id="284" r:id="rId6"/>
    <p:sldId id="270" r:id="rId7"/>
    <p:sldId id="285" r:id="rId8"/>
    <p:sldId id="286" r:id="rId9"/>
    <p:sldId id="287" r:id="rId10"/>
    <p:sldId id="264" r:id="rId11"/>
    <p:sldId id="288" r:id="rId12"/>
    <p:sldId id="289" r:id="rId13"/>
    <p:sldId id="260" r:id="rId14"/>
    <p:sldId id="263" r:id="rId15"/>
    <p:sldId id="290" r:id="rId16"/>
    <p:sldId id="277" r:id="rId17"/>
    <p:sldId id="291" r:id="rId18"/>
    <p:sldId id="292" r:id="rId19"/>
    <p:sldId id="280" r:id="rId20"/>
    <p:sldId id="293" r:id="rId21"/>
    <p:sldId id="265" r:id="rId22"/>
    <p:sldId id="278" r:id="rId23"/>
    <p:sldId id="294" r:id="rId24"/>
    <p:sldId id="296" r:id="rId25"/>
    <p:sldId id="268" r:id="rId26"/>
    <p:sldId id="297" r:id="rId27"/>
    <p:sldId id="298" r:id="rId2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7"/>
    <p:restoredTop sz="94610"/>
  </p:normalViewPr>
  <p:slideViewPr>
    <p:cSldViewPr snapToGrid="0" snapToObjects="1">
      <p:cViewPr>
        <p:scale>
          <a:sx n="60" d="100"/>
          <a:sy n="60" d="100"/>
        </p:scale>
        <p:origin x="94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09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refaça todos os slides e considere que a menor visualização para uma apresentação é uma fonte 18. entregue em pptx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368CF-54ED-D21C-2C3E-58756518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EEF6F-B397-350C-8E1A-1D4D90AFE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62D96-4258-4EA6-4A75-8C1BBD437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0D37F-0914-4B92-16ED-3283F12A4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4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0538C-6C47-1758-2768-3C8DD28C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F05F2-ED37-5B40-BA67-5343778B0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05AB7-CBC6-F1F8-F350-E21073A22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BC875-CA4B-A785-5D16-899A7970B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96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F7194-FEC0-FBDB-4DCA-902D86F3B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B19F5-AE42-6D43-22A1-00E8A82B3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E5F4E-8D80-689B-12A6-41D3AADA9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A9AAE-3D2D-0E30-D89B-337462774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87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FD9E-0AAF-5663-7D04-C6F32898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63F8E-D145-B575-8347-2230F01B1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1B71A-6972-D48F-2CE7-7A37052CF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783D0-0BE0-2969-9A80-7741611281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6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DE06F-DF6C-6B41-A4C3-6918AB99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6A460-1EBA-FCDA-7C20-296A89BB6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38BE5-B500-E23F-2EC8-4432CAF2B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71F76-15DB-FEC9-C509-46A085F48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5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A82F-864E-8820-F9AE-57A59635E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88640-0609-899F-A38D-3423DBD69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C9E8DF-1BB1-6181-B369-83DAAD52E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0EBF7-ACB7-707A-0217-A4564B062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7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DC538-685A-D84A-EA35-78D41EF6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29C20-6B87-9902-793D-4AFEB965A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2CDD4-6265-F471-162C-7DB8AB7CA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25DFA-902F-67AE-FE8C-9C76BCA3D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90D38-1AA8-F7DD-C26F-F1F96424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C476A-031E-E6C3-CA29-332483FF5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651F6-1505-7B0A-7A9B-AAB95813A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6DD05-923D-D0BF-A96A-EE65C4B2C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37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DC34B-2A28-F602-50FB-398C3176D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462CD-2779-F8ED-FA42-339EC7412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82C7D-CE08-553B-8CD6-94968FF1D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53DF7-E509-6B05-29CE-C8A8E3C54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90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2C9C-90A8-D65D-169E-2875D30E6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62C25-65A7-A26F-7E7F-22F095B1F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97E72-D8B0-3CC9-6F85-AF2867A22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7948F-7BA3-E31A-F7BF-233E085E8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2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E3254-8369-E636-9EFD-928664D5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AD123-9A2D-2A4D-A08C-6DA10FD10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A0C1A-F3E1-43D0-B893-648208EC8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9ABBA-AB07-BCDF-79E6-6FD34B60E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0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8D32-68E7-3CEE-9D35-720DE11AC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76FA69-9614-B95A-8436-1172B31B0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CCA07-2A19-0AF6-6916-7AC8035EF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24A31-6110-5799-AAC7-B7B0795D91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99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48DC-4F45-D1B4-D40B-73B06DC6F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ED483-81BE-5893-7F09-107C34802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8AEF6-0ECB-E131-CD8C-D50154AE8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89618-3B55-8155-5A2D-E0898409A6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4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2F91F-CE05-8F76-15BD-C2097CE66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71171-F055-93EF-DA3A-DF24E5D18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58FE2-39F4-05F4-45FF-AF5427FCF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12C83-5567-FEAD-B0B5-46AC90AF44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3D339-3CA3-77B9-74B1-837079D6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36CCE-A4F4-458F-C100-10F8AEA45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D765A-5DD7-CFE2-5765-34B57E3B7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72FCE-76EB-6A14-910D-00096FBF0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5FBF5-F62D-C1E2-F2A1-56A96B7C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0493C-F975-1001-ABF6-B9367A237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F8645-C3C3-8D2D-0041-35477011C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0C4A2-B38F-11C6-F74E-746E44F2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3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93B40-D2D8-20EA-AF83-0414E378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02D05-038B-1B2F-2C31-98DCA8C4A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852737-17ED-79B3-1FC0-4A2E4F6C9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B90D3-42BB-213F-A488-9A29F6133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89E65-9D7E-A57F-35DF-8BAB12018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B0830-9EE2-D4C5-6CD3-4461E075E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1E280-AA26-6E51-451F-D06AAD7A6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E6CC3-9669-787D-B327-4A075129D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70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AE7D1-1354-5B87-6B30-989489D8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88C43-6335-D202-BCC8-AFD7C7213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69671-B043-A6ED-5099-5956700FA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D264C-5C60-7CE9-7FF4-B5E1F068D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1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7122-6EA2-EFF7-3DE9-B6264168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DF825-ADC5-76B0-8E0B-5C24E996C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0BA803-3783-B358-BA3D-AD5633AEC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A809F-17FA-EC28-7104-0C798EC62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ACE62186-9852-2847-5A02-3223BC27B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>
            <a:extLst>
              <a:ext uri="{FF2B5EF4-FFF2-40B4-BE49-F238E27FC236}">
                <a16:creationId xmlns:a16="http://schemas.microsoft.com/office/drawing/2014/main" id="{62E38287-982D-C2C1-7E74-A4BBF324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A5A54-B18B-32A6-C192-7691A8843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BA363B5-929F-5F93-B550-CBAE22582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5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DD1F6-FB33-4D50-8119-FC5E29FB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E198AC-8427-EE66-2193-85A1125C6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A635D1E-855D-C1D4-8EBB-F7BA7BFE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E003EFA2-1D0E-642A-D7F9-6A7D8007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7F70-895E-215D-6B1E-071A07DE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BEE1D6-6007-A823-DEC2-58A34796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04945-1796-8077-03AC-CB12E891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720499-114B-5614-5E44-09DF27174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5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44C98-1E6F-5F6D-46CC-B1E26B679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D561FE4-A687-0C83-6EFF-70DDB35F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0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1E477-5166-2BBB-9EAC-529BED3FB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3EA630-6B83-9020-A3DE-99E6F875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0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73680-CE5E-0043-CFEF-4F3E980C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506729" y="581887"/>
            <a:ext cx="2240924" cy="2240924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826AE4EA-A24A-EF83-787A-ED3800CF721A}"/>
              </a:ext>
            </a:extLst>
          </p:cNvPr>
          <p:cNvSpPr/>
          <p:nvPr/>
        </p:nvSpPr>
        <p:spPr>
          <a:xfrm>
            <a:off x="669612" y="1027628"/>
            <a:ext cx="331916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spc="2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PONTO DE INFLEXÃO</a:t>
            </a:r>
            <a:endParaRPr lang="en-US" sz="56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57517B3-1884-281A-4E80-E70AFD2CE9BE}"/>
              </a:ext>
            </a:extLst>
          </p:cNvPr>
          <p:cNvSpPr/>
          <p:nvPr/>
        </p:nvSpPr>
        <p:spPr>
          <a:xfrm>
            <a:off x="669612" y="2887383"/>
            <a:ext cx="3319164" cy="1411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spc="-1" dirty="0">
                <a:solidFill>
                  <a:srgbClr val="FFFFFF"/>
                </a:solidFill>
              </a:rPr>
              <a:t>O FATOR EMC DE MUDANÇA DA CAMPANHA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1982" y="1597567"/>
            <a:ext cx="343368" cy="3340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0404" y="2337054"/>
            <a:ext cx="3283596" cy="2806446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798" y="0"/>
            <a:ext cx="3156358" cy="275871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WhatsApp Video 2026-05-29 at 12.43.03">
            <a:hlinkClick r:id="" action="ppaction://media"/>
            <a:extLst>
              <a:ext uri="{FF2B5EF4-FFF2-40B4-BE49-F238E27FC236}">
                <a16:creationId xmlns:a16="http://schemas.microsoft.com/office/drawing/2014/main" id="{B95E2813-B195-6BE3-CCA6-C8EADCD5F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7129" y="132371"/>
            <a:ext cx="2719905" cy="4878758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66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6117A2F-A8DD-677B-99B6-446E8E3E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675CC5-3A1C-E766-4FAB-1899F522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54AF34A9-BC27-20F5-3862-3BBD75343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0193BF-A233-ABBE-D7B6-19815D5E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C269BFE-438A-3ED2-E968-6160CAFC8786}"/>
              </a:ext>
            </a:extLst>
          </p:cNvPr>
          <p:cNvSpPr/>
          <p:nvPr/>
        </p:nvSpPr>
        <p:spPr>
          <a:xfrm>
            <a:off x="1143000" y="12249"/>
            <a:ext cx="6858000" cy="1077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2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PONTO DE INFLEXÃO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DE77313-61D6-EE22-0E08-4F2612FBA2DA}"/>
              </a:ext>
            </a:extLst>
          </p:cNvPr>
          <p:cNvSpPr/>
          <p:nvPr/>
        </p:nvSpPr>
        <p:spPr>
          <a:xfrm>
            <a:off x="1321655" y="1089882"/>
            <a:ext cx="6858000" cy="823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spc="-1" dirty="0">
                <a:solidFill>
                  <a:srgbClr val="FFFFFF"/>
                </a:solidFill>
              </a:rPr>
              <a:t>O FATOR X DE MUDANÇA DA CAMPANHA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90D8D9-CA5F-6E62-2A49-8A52206EEC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39" t="14400" r="33987" b="29999"/>
          <a:stretch>
            <a:fillRect/>
          </a:stretch>
        </p:blipFill>
        <p:spPr>
          <a:xfrm>
            <a:off x="4750655" y="2015883"/>
            <a:ext cx="4169227" cy="26659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4022FA-C377-B150-7BF8-B769838BBF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82" t="7859" r="33824" b="44399"/>
          <a:stretch>
            <a:fillRect/>
          </a:stretch>
        </p:blipFill>
        <p:spPr>
          <a:xfrm>
            <a:off x="50966" y="2183420"/>
            <a:ext cx="4342380" cy="22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7CAF50D-CAB6-70AA-07D5-334FD3AF1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4040" y="-1665"/>
            <a:ext cx="2581411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600" b="1" kern="0" spc="2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SEGMENTAÇÃO ESTRATÉGICA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14041" y="221318"/>
            <a:ext cx="4136838" cy="31951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6400"/>
              </a:lnSpc>
              <a:buNone/>
            </a:pPr>
            <a:r>
              <a:rPr lang="en-US" sz="2400" b="1" kern="0" spc="-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Uma cidade, muitas campanhas.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112322" y="646316"/>
            <a:ext cx="8877708" cy="609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9200"/>
              </a:lnSpc>
              <a:buNone/>
            </a:pPr>
            <a:r>
              <a:rPr lang="en-US" sz="20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A campanha não fala com “o eleitor de Sorriso” em abstrato. Ela traduz a mesma candidatura em mensagens diferentes por renda, origem, moradia e pertencimento.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88708" y="1561782"/>
            <a:ext cx="1300163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600" b="1" kern="0" spc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PÚBLICO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502410" y="1578478"/>
            <a:ext cx="1750371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600" b="1" kern="0" spc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EIXO EMOCIONAL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137803" y="1578479"/>
            <a:ext cx="2414586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600" b="1" kern="0" spc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TRADUÇÃO DA MENSAGEM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47424" y="2117832"/>
            <a:ext cx="1809207" cy="216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Estratos populares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3070351" y="2123762"/>
            <a:ext cx="2182430" cy="2265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6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proteção e vida cotidiana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5643156" y="2123762"/>
            <a:ext cx="2995746" cy="453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2000"/>
              </a:lnSpc>
              <a:buNone/>
            </a:pPr>
            <a:r>
              <a:rPr lang="en-US" sz="16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Continuidade útil: saúde, segurança e solução perto de casa.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81444" y="2836787"/>
            <a:ext cx="1809207" cy="216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Estratos médios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3143788" y="2831850"/>
            <a:ext cx="1938593" cy="2265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6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ordem e estabilidade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5643155" y="2827223"/>
            <a:ext cx="2995746" cy="6796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2000"/>
              </a:lnSpc>
              <a:buNone/>
            </a:pPr>
            <a:r>
              <a:rPr lang="en-US" sz="16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Gestão confiável: desenvolvimento, planejamento e capacidade.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647423" y="3741913"/>
            <a:ext cx="1809207" cy="433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Migrantes e recém-chegados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3143788" y="3732038"/>
            <a:ext cx="2108993" cy="2265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6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pertencimento e futuro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5643155" y="3759299"/>
            <a:ext cx="2995746" cy="453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2000"/>
              </a:lnSpc>
              <a:buNone/>
            </a:pPr>
            <a:r>
              <a:rPr lang="en-US" sz="16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Sorriso como projeto: cidade para vida, trabalho e identidade.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681443" y="4691278"/>
            <a:ext cx="1809207" cy="216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Moradores antigos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3143788" y="4686340"/>
            <a:ext cx="1938593" cy="2265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6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memória e confiança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5632707" y="4653855"/>
            <a:ext cx="2995746" cy="453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2000"/>
              </a:lnSpc>
              <a:buNone/>
            </a:pPr>
            <a:r>
              <a:rPr lang="en-US" sz="16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Continuidade sem arrogância: respeito à história local.</a:t>
            </a:r>
            <a:endParaRPr lang="en-US" sz="1600" dirty="0"/>
          </a:p>
        </p:txBody>
      </p:sp>
      <p:sp>
        <p:nvSpPr>
          <p:cNvPr id="28" name="Seta para Cima e para Baixo 27">
            <a:extLst>
              <a:ext uri="{FF2B5EF4-FFF2-40B4-BE49-F238E27FC236}">
                <a16:creationId xmlns:a16="http://schemas.microsoft.com/office/drawing/2014/main" id="{0B0A4E72-6D4D-3064-9B74-56A84039CB46}"/>
              </a:ext>
            </a:extLst>
          </p:cNvPr>
          <p:cNvSpPr/>
          <p:nvPr/>
        </p:nvSpPr>
        <p:spPr>
          <a:xfrm>
            <a:off x="2552178" y="1684892"/>
            <a:ext cx="114301" cy="319550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Cima e para Baixo 28">
            <a:extLst>
              <a:ext uri="{FF2B5EF4-FFF2-40B4-BE49-F238E27FC236}">
                <a16:creationId xmlns:a16="http://schemas.microsoft.com/office/drawing/2014/main" id="{B5E5B223-65B1-7C72-AAD9-E23C53C37A48}"/>
              </a:ext>
            </a:extLst>
          </p:cNvPr>
          <p:cNvSpPr/>
          <p:nvPr/>
        </p:nvSpPr>
        <p:spPr>
          <a:xfrm>
            <a:off x="5353025" y="1684891"/>
            <a:ext cx="114301" cy="319550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7FB4DB89-278F-0BBC-58F5-F07FE5D25D99}"/>
              </a:ext>
            </a:extLst>
          </p:cNvPr>
          <p:cNvSpPr/>
          <p:nvPr/>
        </p:nvSpPr>
        <p:spPr>
          <a:xfrm>
            <a:off x="5632707" y="2123762"/>
            <a:ext cx="2995746" cy="453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92000"/>
              </a:lnSpc>
              <a:buNone/>
            </a:pPr>
            <a:r>
              <a:rPr lang="en-US" sz="16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Continuidade útil: saúde, segurança e solução perto de casa.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920FE-9CDD-5692-9758-97CCD70A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2BCE97AD-B8AA-F118-C35A-16097B7A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194EAEC7-AD3A-96A6-0DA9-83B65E2BFD9B}"/>
              </a:ext>
            </a:extLst>
          </p:cNvPr>
          <p:cNvSpPr/>
          <p:nvPr/>
        </p:nvSpPr>
        <p:spPr>
          <a:xfrm>
            <a:off x="414338" y="60412"/>
            <a:ext cx="2581411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600" b="1" kern="0" spc="2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SEGMENTAÇÃO ESTRATÉGICA</a:t>
            </a:r>
            <a:endParaRPr lang="en-US" sz="16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24939E4A-4274-EC15-E0D5-7E6E57A0AA2B}"/>
              </a:ext>
            </a:extLst>
          </p:cNvPr>
          <p:cNvSpPr/>
          <p:nvPr/>
        </p:nvSpPr>
        <p:spPr>
          <a:xfrm>
            <a:off x="414338" y="374220"/>
            <a:ext cx="4489499" cy="34605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6400"/>
              </a:lnSpc>
              <a:buNone/>
            </a:pPr>
            <a:r>
              <a:rPr lang="en-US" sz="2600" b="1" kern="0" spc="-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Uma cidade, muitas campanhas.</a:t>
            </a:r>
            <a:endParaRPr lang="en-US" sz="26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E2D05228-4CAB-0B16-D4BE-03C3921DF93E}"/>
              </a:ext>
            </a:extLst>
          </p:cNvPr>
          <p:cNvSpPr/>
          <p:nvPr/>
        </p:nvSpPr>
        <p:spPr>
          <a:xfrm>
            <a:off x="1658094" y="1067951"/>
            <a:ext cx="5786164" cy="119994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0" tIns="102108" rIns="0" bIns="0" rtlCol="0" anchor="t">
            <a:spAutoFit/>
          </a:bodyPr>
          <a:lstStyle/>
          <a:p>
            <a:pPr marL="0" indent="0" algn="just">
              <a:lnSpc>
                <a:spcPct val="99200"/>
              </a:lnSpc>
              <a:buNone/>
            </a:pPr>
            <a:r>
              <a:rPr lang="en-US" sz="24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Território é linguagem.</a:t>
            </a:r>
            <a:r>
              <a:rPr lang="en-US" sz="24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 A pesquisa indica o que pesa; a rua revela como dizer, quem valida e qual </a:t>
            </a:r>
            <a:r>
              <a:rPr lang="en-US" sz="2400" dirty="0" err="1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prova</a:t>
            </a:r>
            <a:r>
              <a:rPr lang="en-US" sz="240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 </a:t>
            </a:r>
            <a:r>
              <a:rPr lang="en-US" sz="2400" dirty="0" err="1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convence</a:t>
            </a:r>
            <a:endParaRPr lang="en-US" sz="2400" dirty="0"/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E9D08765-1F0F-1AAC-DA3C-41BB23DF38FA}"/>
              </a:ext>
            </a:extLst>
          </p:cNvPr>
          <p:cNvSpPr/>
          <p:nvPr/>
        </p:nvSpPr>
        <p:spPr>
          <a:xfrm>
            <a:off x="414337" y="4029190"/>
            <a:ext cx="7929563" cy="42572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22">
            <a:extLst>
              <a:ext uri="{FF2B5EF4-FFF2-40B4-BE49-F238E27FC236}">
                <a16:creationId xmlns:a16="http://schemas.microsoft.com/office/drawing/2014/main" id="{5C202126-D1C1-2F7E-9C1C-170B04FDA4AA}"/>
              </a:ext>
            </a:extLst>
          </p:cNvPr>
          <p:cNvSpPr/>
          <p:nvPr/>
        </p:nvSpPr>
        <p:spPr>
          <a:xfrm>
            <a:off x="1658094" y="3438369"/>
            <a:ext cx="5943600" cy="975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A mesma candidatura precisa ter coerência central, mas sotaques diferentes: cada segmento exige dor, prova social e porta de entrada próprias.</a:t>
            </a:r>
            <a:endParaRPr lang="en-US" sz="2200" dirty="0"/>
          </a:p>
        </p:txBody>
      </p:sp>
      <p:sp>
        <p:nvSpPr>
          <p:cNvPr id="28" name="Text 21">
            <a:extLst>
              <a:ext uri="{FF2B5EF4-FFF2-40B4-BE49-F238E27FC236}">
                <a16:creationId xmlns:a16="http://schemas.microsoft.com/office/drawing/2014/main" id="{A511328D-3271-7AFA-B43C-AE4729410056}"/>
              </a:ext>
            </a:extLst>
          </p:cNvPr>
          <p:cNvSpPr/>
          <p:nvPr/>
        </p:nvSpPr>
        <p:spPr>
          <a:xfrm>
            <a:off x="3828096" y="2969261"/>
            <a:ext cx="2032771" cy="33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200" b="1" kern="0" spc="2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REGRA PRÁTICA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85898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4780-D3D9-7A6C-8F2B-0004E578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FCFFA7C-581D-2694-157C-2F29B4DF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5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960C0-8435-66AF-16B4-4A2734CE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976C6B1-7531-F43D-F0FD-70E683A8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78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285750"/>
            <a:ext cx="8272463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900" b="1" kern="0" spc="2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ENCERRAMENTO</a:t>
            </a:r>
            <a:endParaRPr lang="en-US" sz="900" dirty="0"/>
          </a:p>
        </p:txBody>
      </p:sp>
      <p:sp>
        <p:nvSpPr>
          <p:cNvPr id="4" name="Text 1"/>
          <p:cNvSpPr/>
          <p:nvPr/>
        </p:nvSpPr>
        <p:spPr>
          <a:xfrm>
            <a:off x="457200" y="507206"/>
            <a:ext cx="4857750" cy="3028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4800"/>
              </a:lnSpc>
              <a:buNone/>
            </a:pPr>
            <a:r>
              <a:rPr lang="en-US" sz="2000" b="1" kern="0" spc="-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Lições de uma vitória improvável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57200" y="1144395"/>
            <a:ext cx="4786313" cy="621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2800"/>
              </a:lnSpc>
              <a:buNone/>
            </a:pPr>
            <a:r>
              <a:rPr lang="en-US" sz="125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Sorriso ensina que eleição difícil não se vence com milagre: vence-se com leitura, coragem estratégica e execução local.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457200" y="1987358"/>
            <a:ext cx="44291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55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01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28700" y="1987358"/>
            <a:ext cx="4357688" cy="1571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Método sob pressão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1028700" y="2173095"/>
            <a:ext cx="4214813" cy="1465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91200"/>
              </a:lnSpc>
              <a:buNone/>
            </a:pPr>
            <a:r>
              <a:rPr lang="en-US" sz="95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Tempo curto exige mais disciplina, não mais improviso.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57200" y="2580289"/>
            <a:ext cx="44291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55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02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28700" y="2580289"/>
            <a:ext cx="4357688" cy="1571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Pesquisa que muda rota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1028700" y="2766027"/>
            <a:ext cx="4214813" cy="1465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91200"/>
              </a:lnSpc>
              <a:buNone/>
            </a:pPr>
            <a:r>
              <a:rPr lang="en-US" sz="95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Pesquisa útil reorganiza agenda, mensagem e prioridades.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457200" y="3173220"/>
            <a:ext cx="44291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55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28700" y="3173220"/>
            <a:ext cx="4357688" cy="1571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Território é rede social real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1028700" y="3358958"/>
            <a:ext cx="4214813" cy="1465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91200"/>
              </a:lnSpc>
              <a:buNone/>
            </a:pPr>
            <a:r>
              <a:rPr lang="en-US" sz="95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Bairro é memória, linguagem, liderança e confiança.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457200" y="3766152"/>
            <a:ext cx="44291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55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028700" y="3766152"/>
            <a:ext cx="4357688" cy="1571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Conversões coordenadas vencem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1028700" y="3951889"/>
            <a:ext cx="4214813" cy="1465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91200"/>
              </a:lnSpc>
              <a:buNone/>
            </a:pPr>
            <a:r>
              <a:rPr lang="en-US" sz="95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A virada nasce de pequenas decisões corretas repetidas.</a:t>
            </a:r>
            <a:endParaRPr lang="en-US" sz="95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001520"/>
            <a:ext cx="2928938" cy="2786063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800725" y="3907241"/>
            <a:ext cx="2928938" cy="548590"/>
          </a:xfrm>
          <a:prstGeom prst="rect">
            <a:avLst/>
          </a:prstGeom>
          <a:noFill/>
          <a:ln/>
        </p:spPr>
        <p:txBody>
          <a:bodyPr wrap="square" lIns="0" tIns="8509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en-US" sz="950" dirty="0">
                <a:solidFill>
                  <a:srgbClr val="D7E7FF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A imagem final reforça a vitória coletiva: estratégia, liderança, rua, militância e confiança reconstruída.</a:t>
            </a:r>
            <a:endParaRPr lang="en-US" sz="950" dirty="0"/>
          </a:p>
        </p:txBody>
      </p:sp>
      <p:sp>
        <p:nvSpPr>
          <p:cNvPr id="20" name="Text 16"/>
          <p:cNvSpPr/>
          <p:nvPr/>
        </p:nvSpPr>
        <p:spPr>
          <a:xfrm>
            <a:off x="457200" y="4643438"/>
            <a:ext cx="6715125" cy="3708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44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Space Grotesk Medium" pitchFamily="34" charset="0"/>
                <a:ea typeface="Space Grotesk Medium" pitchFamily="34" charset="-122"/>
                <a:cs typeface="Space Grotesk Medium" pitchFamily="34" charset="-120"/>
              </a:rPr>
              <a:t>A pergunta que fica para qualquer campanha difícil é simples: </a:t>
            </a:r>
            <a:r>
              <a:rPr lang="en-US" sz="1100" b="1" dirty="0">
                <a:solidFill>
                  <a:srgbClr val="F6C90E"/>
                </a:solidFill>
                <a:latin typeface="Space Grotesk Bold" pitchFamily="34" charset="0"/>
                <a:ea typeface="Space Grotesk Bold" pitchFamily="34" charset="-122"/>
                <a:cs typeface="Space Grotesk Bold" pitchFamily="34" charset="-120"/>
              </a:rPr>
              <a:t>qual decisão o dado exige hoje?</a:t>
            </a:r>
            <a:endParaRPr lang="en-US" sz="1150" dirty="0"/>
          </a:p>
        </p:txBody>
      </p:sp>
      <p:sp>
        <p:nvSpPr>
          <p:cNvPr id="21" name="Text 17"/>
          <p:cNvSpPr/>
          <p:nvPr/>
        </p:nvSpPr>
        <p:spPr>
          <a:xfrm>
            <a:off x="3905845" y="4886325"/>
            <a:ext cx="4823817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950" dirty="0">
                <a:solidFill>
                  <a:srgbClr val="D7E7FF">
                    <a:alpha val="70000"/>
                  </a:srgbClr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Base: Manual Prático e Teórico de Campanhas; relatórios e imagens anexados.</a:t>
            </a:r>
            <a:endParaRPr lang="en-US" sz="9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507B5-5776-FA7B-5BBB-DDA2DCC88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D4174898-7CF7-AF02-8AB6-E34D0CCE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F63C-65C1-BBE3-A3E5-044CE185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16A770-1194-B1D8-2E9F-8737B679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1CB3C-4D94-FED3-0197-140EB68AB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92302D-D3E3-1B82-7D84-FDD1912F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362070-E9E1-DA45-8625-EE4B780BD4BC}"/>
              </a:ext>
            </a:extLst>
          </p:cNvPr>
          <p:cNvSpPr/>
          <p:nvPr/>
        </p:nvSpPr>
        <p:spPr>
          <a:xfrm>
            <a:off x="460917" y="4334106"/>
            <a:ext cx="8177562" cy="4683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58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2DAE7-61BF-D73E-5521-C307D5B1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649E0230-7670-7534-5868-39D6A829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76753"/>
            <a:ext cx="9144000" cy="5143500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DCA551A-18E8-7BED-2BAF-D117F2C7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53"/>
            <a:ext cx="9194956" cy="532749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4769729-1C54-2D60-4DB0-CD0428440EED}"/>
              </a:ext>
            </a:extLst>
          </p:cNvPr>
          <p:cNvSpPr/>
          <p:nvPr/>
        </p:nvSpPr>
        <p:spPr>
          <a:xfrm>
            <a:off x="2472547" y="158765"/>
            <a:ext cx="4211663" cy="40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600" b="1" kern="0" spc="2" dirty="0">
                <a:solidFill>
                  <a:schemeClr val="bg1"/>
                </a:solidFill>
                <a:latin typeface="Space Grotesk Bold" pitchFamily="34" charset="0"/>
                <a:ea typeface="Space Grotesk Bold" pitchFamily="34" charset="-122"/>
              </a:rPr>
              <a:t>DIAGNÓSTICO QUALITATIVO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6F162F1-8A74-E321-2222-CB33D950EEDF}"/>
              </a:ext>
            </a:extLst>
          </p:cNvPr>
          <p:cNvSpPr/>
          <p:nvPr/>
        </p:nvSpPr>
        <p:spPr>
          <a:xfrm>
            <a:off x="1339453" y="691108"/>
            <a:ext cx="4993481" cy="2593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86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Atributos de </a:t>
            </a:r>
            <a:r>
              <a:rPr lang="en-US" sz="1950" b="1" dirty="0" err="1">
                <a:solidFill>
                  <a:schemeClr val="bg1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imagem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8D3F7172-C9AB-6519-05F9-D9929C07340F}"/>
              </a:ext>
            </a:extLst>
          </p:cNvPr>
          <p:cNvSpPr/>
          <p:nvPr/>
        </p:nvSpPr>
        <p:spPr>
          <a:xfrm>
            <a:off x="273451" y="1470690"/>
            <a:ext cx="8648053" cy="2981701"/>
          </a:xfrm>
          <a:prstGeom prst="rect">
            <a:avLst/>
          </a:prstGeom>
          <a:solidFill>
            <a:srgbClr val="1F2933"/>
          </a:solidFill>
          <a:ln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A fórmula de imagem mais competitiva pode ser resumida assim: um gestor </a:t>
            </a:r>
            <a:r>
              <a:rPr lang="pt-BR" sz="2400" b="1" dirty="0">
                <a:solidFill>
                  <a:schemeClr val="bg1"/>
                </a:solidFill>
                <a:highlight>
                  <a:srgbClr val="00FFFF"/>
                </a:highlight>
              </a:rPr>
              <a:t>próximo do povo</a:t>
            </a:r>
            <a:r>
              <a:rPr lang="pt-BR" sz="2400" b="1" dirty="0">
                <a:solidFill>
                  <a:schemeClr val="bg1"/>
                </a:solidFill>
              </a:rPr>
              <a:t>, com </a:t>
            </a:r>
            <a:r>
              <a:rPr lang="pt-BR" sz="2400" b="1" dirty="0">
                <a:highlight>
                  <a:srgbClr val="FFFF00"/>
                </a:highlight>
              </a:rPr>
              <a:t>trajetória comprovada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sensibilidade social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capacidade administrativa </a:t>
            </a:r>
            <a:r>
              <a:rPr lang="pt-BR" sz="2400" b="1" dirty="0">
                <a:solidFill>
                  <a:schemeClr val="bg1"/>
                </a:solidFill>
              </a:rPr>
              <a:t>e compromisso com</a:t>
            </a:r>
            <a:r>
              <a:rPr lang="pt-BR" sz="2400" b="1" dirty="0">
                <a:solidFill>
                  <a:schemeClr val="bg1"/>
                </a:solidFill>
                <a:highlight>
                  <a:srgbClr val="800000"/>
                </a:highlight>
              </a:rPr>
              <a:t> habitação, saúde, segurança, transporte e inclusão dos bairros populares</a:t>
            </a:r>
            <a:r>
              <a:rPr lang="pt-BR" sz="2400" b="1" dirty="0">
                <a:solidFill>
                  <a:schemeClr val="bg1"/>
                </a:solidFill>
              </a:rPr>
              <a:t> e ainda, que possa ser de </a:t>
            </a:r>
            <a:r>
              <a:rPr lang="pt-BR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confiança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025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358F2-E9FA-2E77-0338-98E63D767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911FF50-261F-0D4C-D3C6-91D4882C6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22DA3-9431-1D39-D6C8-9291EB08A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776856C-39BA-EFE8-8EF2-CF0F70288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ext 15">
            <a:extLst>
              <a:ext uri="{FF2B5EF4-FFF2-40B4-BE49-F238E27FC236}">
                <a16:creationId xmlns:a16="http://schemas.microsoft.com/office/drawing/2014/main" id="{28BD1A86-E3A9-68E9-9EB6-044F2BAB2E91}"/>
              </a:ext>
            </a:extLst>
          </p:cNvPr>
          <p:cNvSpPr/>
          <p:nvPr/>
        </p:nvSpPr>
        <p:spPr>
          <a:xfrm>
            <a:off x="293370" y="523259"/>
            <a:ext cx="8359140" cy="3897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2400"/>
              </a:lnSpc>
              <a:buNone/>
            </a:pPr>
            <a:r>
              <a:rPr lang="en-US" sz="5000" dirty="0">
                <a:solidFill>
                  <a:schemeClr val="bg1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A </a:t>
            </a:r>
            <a:r>
              <a:rPr lang="en-US" sz="5000" dirty="0">
                <a:highlight>
                  <a:srgbClr val="FFFF00"/>
                </a:highlight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leitura territorial </a:t>
            </a:r>
            <a:r>
              <a:rPr lang="en-US" sz="5000" dirty="0">
                <a:solidFill>
                  <a:schemeClr val="bg1"/>
                </a:solidFill>
                <a:latin typeface="Space Grotesk" pitchFamily="34" charset="0"/>
                <a:ea typeface="Space Grotesk" pitchFamily="34" charset="-122"/>
                <a:cs typeface="Space Grotesk" pitchFamily="34" charset="-120"/>
              </a:rPr>
              <a:t>transforma a cidade abstrata em públicos concretos: bairros, trajetórias de vida, origens e redes de influência.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0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B0612-82B8-5D35-D0F3-158D4B88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79886E-2B51-77A7-2343-AD8A350EE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2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C986-C38A-E325-25D7-7D51A9144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B8A614-9F01-C7B0-C3C3-BDBB46FA5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5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C5C54-DA57-0EDF-C116-B4A792E7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55F764-B8F2-7E2E-11E5-EEB43C68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462</Words>
  <Application>Microsoft Office PowerPoint</Application>
  <PresentationFormat>Apresentação na tela (16:9)</PresentationFormat>
  <Paragraphs>78</Paragraphs>
  <Slides>27</Slides>
  <Notes>27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George Lall</cp:lastModifiedBy>
  <cp:revision>2</cp:revision>
  <dcterms:created xsi:type="dcterms:W3CDTF">2026-05-24T20:44:30Z</dcterms:created>
  <dcterms:modified xsi:type="dcterms:W3CDTF">2026-06-02T13:57:56Z</dcterms:modified>
</cp:coreProperties>
</file>